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9" r:id="rId7"/>
    <p:sldId id="260" r:id="rId8"/>
    <p:sldId id="261" r:id="rId9"/>
    <p:sldId id="263" r:id="rId10"/>
    <p:sldId id="262" r:id="rId11"/>
    <p:sldId id="264" r:id="rId12"/>
    <p:sldId id="271" r:id="rId13"/>
    <p:sldId id="265" r:id="rId14"/>
    <p:sldId id="270" r:id="rId15"/>
    <p:sldId id="266" r:id="rId16"/>
    <p:sldId id="268" r:id="rId17"/>
  </p:sldIdLst>
  <p:sldSz cx="18288000" cy="10287000"/>
  <p:notesSz cx="7010400" cy="9296400"/>
  <p:embeddedFontLst>
    <p:embeddedFont>
      <p:font typeface="Instrument Sans Medium" panose="020B0604020202020204" charset="0"/>
      <p:regular r:id="rId19"/>
    </p:embeddedFont>
    <p:embeddedFont>
      <p:font typeface="Outfit 1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216631-9012-44F3-A34F-1FB6ADE421E7}" v="1543" dt="2025-08-15T17:16:08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75" autoAdjust="0"/>
    <p:restoredTop sz="74576" autoAdjust="0"/>
  </p:normalViewPr>
  <p:slideViewPr>
    <p:cSldViewPr>
      <p:cViewPr varScale="1">
        <p:scale>
          <a:sx n="53" d="100"/>
          <a:sy n="53" d="100"/>
        </p:scale>
        <p:origin x="204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8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26152844033181"/>
          <c:y val="3.4546143242726778E-2"/>
          <c:w val="0.7928570607506179"/>
          <c:h val="0.91426776117190311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Blueprint!$C$9:$C$13</c:f>
              <c:strCache>
                <c:ptCount val="5"/>
                <c:pt idx="0">
                  <c:v>Not familiar with the Study</c:v>
                </c:pt>
                <c:pt idx="1">
                  <c:v>Not at all</c:v>
                </c:pt>
                <c:pt idx="2">
                  <c:v>Yes, infrequently</c:v>
                </c:pt>
                <c:pt idx="3">
                  <c:v>Yes, frequently</c:v>
                </c:pt>
                <c:pt idx="4">
                  <c:v>Yes, extensively</c:v>
                </c:pt>
              </c:strCache>
            </c:strRef>
          </c:cat>
          <c:val>
            <c:numRef>
              <c:f>Blueprint!$D$9:$D$13</c:f>
              <c:numCache>
                <c:formatCode>0%</c:formatCode>
                <c:ptCount val="5"/>
                <c:pt idx="0">
                  <c:v>0.1</c:v>
                </c:pt>
                <c:pt idx="1">
                  <c:v>0.18</c:v>
                </c:pt>
                <c:pt idx="2">
                  <c:v>0.51</c:v>
                </c:pt>
                <c:pt idx="3">
                  <c:v>0.15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C5-4CAD-ACB5-33DFE69F80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405035615"/>
        <c:axId val="1405034655"/>
      </c:barChart>
      <c:catAx>
        <c:axId val="1405035615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05034655"/>
        <c:crosses val="autoZero"/>
        <c:auto val="1"/>
        <c:lblAlgn val="ctr"/>
        <c:lblOffset val="100"/>
        <c:noMultiLvlLbl val="0"/>
      </c:catAx>
      <c:valAx>
        <c:axId val="140503465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405035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CD58435-6DD2-4573-BED6-C753C2028FD0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E61C66F-012F-4B74-838D-24EEAAFEC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41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38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78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86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81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93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24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65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96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BE149-B9F5-E785-C4B0-160CDA751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4ABD71-4E84-FACC-5E45-64BDA72CC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45A314-29A4-A8EF-C4C2-79077A210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9D541-D31B-5BA7-4209-A9B8DF986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42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Erosion of Jewish identity, especially among younger generation.</a:t>
            </a:r>
          </a:p>
          <a:p>
            <a:endParaRPr lang="en-US" dirty="0"/>
          </a:p>
          <a:p>
            <a:r>
              <a:rPr lang="en-US" dirty="0"/>
              <a:t>Affordability of Jewish education, programming</a:t>
            </a:r>
          </a:p>
          <a:p>
            <a:endParaRPr lang="en-US" dirty="0"/>
          </a:p>
          <a:p>
            <a:r>
              <a:rPr lang="en-US" dirty="0"/>
              <a:t>Rising hate and its impact on Jewish visibility and engagement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05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8F20D-F5F4-C580-6F76-E1EFA9AA7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C2AB30-EEC9-8CDE-1B7A-4F8B75619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CB88F6-30AF-C99F-34A8-AC8866808F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7F286-5D02-882F-C9DE-19881E35F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97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63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1C66F-012F-4B74-838D-24EEAAFECC2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92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94746" y="-5881434"/>
            <a:ext cx="21806485" cy="21806485"/>
            <a:chOff x="0" y="0"/>
            <a:chExt cx="927085" cy="9270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7085" cy="927085"/>
            </a:xfrm>
            <a:custGeom>
              <a:avLst/>
              <a:gdLst/>
              <a:ahLst/>
              <a:cxnLst/>
              <a:rect l="l" t="t" r="r" b="b"/>
              <a:pathLst>
                <a:path w="927085" h="927085">
                  <a:moveTo>
                    <a:pt x="463542" y="0"/>
                  </a:moveTo>
                  <a:cubicBezTo>
                    <a:pt x="207535" y="0"/>
                    <a:pt x="0" y="207535"/>
                    <a:pt x="0" y="463542"/>
                  </a:cubicBezTo>
                  <a:cubicBezTo>
                    <a:pt x="0" y="719550"/>
                    <a:pt x="207535" y="927085"/>
                    <a:pt x="463542" y="927085"/>
                  </a:cubicBezTo>
                  <a:cubicBezTo>
                    <a:pt x="719550" y="927085"/>
                    <a:pt x="927085" y="719550"/>
                    <a:pt x="927085" y="463542"/>
                  </a:cubicBezTo>
                  <a:cubicBezTo>
                    <a:pt x="927085" y="207535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20153" r="-2015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839682" y="7876636"/>
            <a:ext cx="1823191" cy="1823191"/>
          </a:xfrm>
          <a:custGeom>
            <a:avLst/>
            <a:gdLst/>
            <a:ahLst/>
            <a:cxnLst/>
            <a:rect l="l" t="t" r="r" b="b"/>
            <a:pathLst>
              <a:path w="1823191" h="1823191">
                <a:moveTo>
                  <a:pt x="0" y="0"/>
                </a:moveTo>
                <a:lnTo>
                  <a:pt x="1823191" y="0"/>
                </a:lnTo>
                <a:lnTo>
                  <a:pt x="1823191" y="1823191"/>
                </a:lnTo>
                <a:lnTo>
                  <a:pt x="0" y="1823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57200" y="8788231"/>
            <a:ext cx="11109673" cy="6462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93"/>
              </a:lnSpc>
            </a:pPr>
            <a:r>
              <a:rPr lang="en-US" sz="3852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Conducted by the Jewish Federation of San Diego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3367" y="800100"/>
            <a:ext cx="14921264" cy="3050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2025 San Diego Jewish</a:t>
            </a:r>
          </a:p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Community PULSE Survey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ABEE4A-2A9D-DEA1-C4C8-E2F12EADC285}"/>
              </a:ext>
            </a:extLst>
          </p:cNvPr>
          <p:cNvSpPr txBox="1"/>
          <p:nvPr/>
        </p:nvSpPr>
        <p:spPr>
          <a:xfrm>
            <a:off x="1647864" y="5021808"/>
            <a:ext cx="14921264" cy="175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0"/>
              </a:lnSpc>
            </a:pPr>
            <a:r>
              <a:rPr lang="en-US" sz="4800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A post-October 7 Snapshot of </a:t>
            </a:r>
          </a:p>
          <a:p>
            <a:pPr algn="ctr">
              <a:lnSpc>
                <a:spcPts val="7100"/>
              </a:lnSpc>
            </a:pPr>
            <a:r>
              <a:rPr lang="en-US" sz="4800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Jewish Communal Life in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/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</p:txBody>
          </p:sp>
          <p:sp>
            <p:nvSpPr>
              <p:cNvPr id="10" name="TextBox 10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/>
          <p:cNvSpPr txBox="1"/>
          <p:nvPr/>
        </p:nvSpPr>
        <p:spPr>
          <a:xfrm>
            <a:off x="5257800" y="342762"/>
            <a:ext cx="7772400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Context</a:t>
            </a:r>
            <a:endParaRPr lang="en-US" sz="8046" dirty="0">
              <a:solidFill>
                <a:srgbClr val="27277C"/>
              </a:solidFill>
              <a:latin typeface="Outfit 1"/>
              <a:ea typeface="Outfit 1"/>
              <a:cs typeface="Outfit 1"/>
              <a:sym typeface="Outfit 1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0CDCD8D-8F11-AA57-6739-9CF898A9D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6200" y="7265283"/>
            <a:ext cx="4777780" cy="199301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9F0F536-7ACB-5C65-2049-B015C659EB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5569"/>
          <a:stretch>
            <a:fillRect/>
          </a:stretch>
        </p:blipFill>
        <p:spPr>
          <a:xfrm>
            <a:off x="11439303" y="2538501"/>
            <a:ext cx="4814698" cy="203988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847D335-8DCB-1693-2F82-F272085D20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1591" y="5053559"/>
            <a:ext cx="4887003" cy="16653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8BA240-793F-C05C-A49D-BB93FA447B99}"/>
              </a:ext>
            </a:extLst>
          </p:cNvPr>
          <p:cNvSpPr txBox="1"/>
          <p:nvPr/>
        </p:nvSpPr>
        <p:spPr>
          <a:xfrm>
            <a:off x="1067208" y="2419677"/>
            <a:ext cx="10023388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Leaders of all San Diego Jewish organizations were invited</a:t>
            </a:r>
          </a:p>
          <a:p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Perceptions post-Oct 7</a:t>
            </a:r>
          </a:p>
          <a:p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39 Jewish organizations responded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Synagogues/</a:t>
            </a:r>
            <a:r>
              <a:rPr lang="en-US" sz="4400" dirty="0" err="1">
                <a:solidFill>
                  <a:schemeClr val="tx2">
                    <a:lumMod val="75000"/>
                  </a:schemeClr>
                </a:solidFill>
              </a:rPr>
              <a:t>Chabads</a:t>
            </a: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Schools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Community Serving Organizations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8C4E1-1295-AD9A-02A7-C1FB37102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5A6BED2-3023-662B-6E2B-7D8937262A2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14F2280-F4E1-EE77-2C96-324909F64F7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A00CE7C-93B8-AEB8-7566-248272903DC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0DBD2189-C72F-5E74-8565-000F18906F3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0459765F-A81F-CD55-7751-1AD51853C11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1F8F731E-F28B-2542-42C5-EFED5E07C7B9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8AAD4692-460F-CBFE-00F8-B0F534A028C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3BE6B86-C15D-BB72-7BF4-83E6232FB30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8FA59AAC-DF8D-315B-0F56-F327CDDDB617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568D563D-04F4-7D07-B290-64BF79CE6621}"/>
              </a:ext>
            </a:extLst>
          </p:cNvPr>
          <p:cNvSpPr txBox="1"/>
          <p:nvPr/>
        </p:nvSpPr>
        <p:spPr>
          <a:xfrm>
            <a:off x="304800" y="342762"/>
            <a:ext cx="17678399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Section 1: Organizational Engagement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BDB4564-A4C6-4E9F-0059-E9D142BBA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2845004"/>
            <a:ext cx="7543798" cy="33130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AF81FE-2845-3088-9495-C2F80A986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7800" y="2845004"/>
            <a:ext cx="7967311" cy="334162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7D20A1-B126-1CD6-C022-55F74FC1F0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7800" y="6134100"/>
            <a:ext cx="7620000" cy="32834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701C581-2475-5476-1CFD-CCE2D772BC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326" y="6141290"/>
            <a:ext cx="8288142" cy="326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6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79324-24D8-B13D-3B5E-D61BC3719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35E31BD-21F9-86E8-1CEE-E8F072AD632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26375BA-EEFF-4E27-17A5-8FEC829DF84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0D236EA-7B4B-7305-19E0-CC5C96B5FAF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1DF54AAB-A3E5-9713-A424-4711313EBECA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E5945D1E-FA16-830A-E90F-B8CF444A61A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0FBAF2E0-1801-3E51-0843-E428C122DC8D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003D998E-F855-1173-0C82-ED66A278DC1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D3D4C96-6110-06BC-B5FD-B5208121AB6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129FBE08-4837-33D6-1A15-5CEFD5F3AE88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6C2999D1-F84B-3F6F-3C72-72D08564ADF3}"/>
              </a:ext>
            </a:extLst>
          </p:cNvPr>
          <p:cNvSpPr txBox="1"/>
          <p:nvPr/>
        </p:nvSpPr>
        <p:spPr>
          <a:xfrm>
            <a:off x="304800" y="342762"/>
            <a:ext cx="17678399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Section 2: Connection &amp; Community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F11D06-41D6-F871-A860-8389DB42B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2706" y="1915438"/>
            <a:ext cx="10459494" cy="51330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74B4E05-F180-4C2A-270B-EA4112F01006}"/>
              </a:ext>
            </a:extLst>
          </p:cNvPr>
          <p:cNvSpPr txBox="1"/>
          <p:nvPr/>
        </p:nvSpPr>
        <p:spPr>
          <a:xfrm>
            <a:off x="784560" y="2723495"/>
            <a:ext cx="65306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tx2">
                    <a:lumMod val="75000"/>
                  </a:schemeClr>
                </a:solidFill>
              </a:rPr>
              <a:t>Key Findings: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Increased fundraising and volunteerism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Increased collaboration  Jewish organizations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4FD555-2DA3-471B-24B8-F1EC5572B275}"/>
              </a:ext>
            </a:extLst>
          </p:cNvPr>
          <p:cNvSpPr txBox="1"/>
          <p:nvPr/>
        </p:nvSpPr>
        <p:spPr>
          <a:xfrm>
            <a:off x="784560" y="7811750"/>
            <a:ext cx="164333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Collaboration with non-Jewish organizations remained largely unchanged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D96157-A9EF-7530-E784-88B194BE5EEA}"/>
              </a:ext>
            </a:extLst>
          </p:cNvPr>
          <p:cNvSpPr txBox="1"/>
          <p:nvPr/>
        </p:nvSpPr>
        <p:spPr>
          <a:xfrm>
            <a:off x="14935200" y="47726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21%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4834CCC-F605-747E-834D-045FCA9CAF4E}"/>
              </a:ext>
            </a:extLst>
          </p:cNvPr>
          <p:cNvGrpSpPr/>
          <p:nvPr/>
        </p:nvGrpSpPr>
        <p:grpSpPr>
          <a:xfrm>
            <a:off x="8153400" y="2222065"/>
            <a:ext cx="1414939" cy="1463455"/>
            <a:chOff x="8153400" y="2222065"/>
            <a:chExt cx="1414939" cy="14634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740BED6-1AB1-674C-50E4-CA367AB2199A}"/>
                </a:ext>
              </a:extLst>
            </p:cNvPr>
            <p:cNvSpPr txBox="1"/>
            <p:nvPr/>
          </p:nvSpPr>
          <p:spPr>
            <a:xfrm>
              <a:off x="8229599" y="3162300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57%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97CB2F-A72C-BAAC-DE4E-8D415592D6AB}"/>
                </a:ext>
              </a:extLst>
            </p:cNvPr>
            <p:cNvSpPr txBox="1"/>
            <p:nvPr/>
          </p:nvSpPr>
          <p:spPr>
            <a:xfrm>
              <a:off x="8153400" y="2222065"/>
              <a:ext cx="14149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Fundraising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DB4CCE-F8B5-3564-29F3-246542F1F273}"/>
              </a:ext>
            </a:extLst>
          </p:cNvPr>
          <p:cNvGrpSpPr/>
          <p:nvPr/>
        </p:nvGrpSpPr>
        <p:grpSpPr>
          <a:xfrm>
            <a:off x="10355075" y="2222065"/>
            <a:ext cx="1608325" cy="1725065"/>
            <a:chOff x="10355075" y="2222065"/>
            <a:chExt cx="1608325" cy="172506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4EEDD47-A6AA-931A-ECC5-93ED7D3AF132}"/>
                </a:ext>
              </a:extLst>
            </p:cNvPr>
            <p:cNvSpPr txBox="1"/>
            <p:nvPr/>
          </p:nvSpPr>
          <p:spPr>
            <a:xfrm>
              <a:off x="10438522" y="3423910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52%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4BC134-626F-F74B-2E1E-C1A746C0C112}"/>
                </a:ext>
              </a:extLst>
            </p:cNvPr>
            <p:cNvSpPr txBox="1"/>
            <p:nvPr/>
          </p:nvSpPr>
          <p:spPr>
            <a:xfrm>
              <a:off x="10355075" y="2222065"/>
              <a:ext cx="16083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Volunteerism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D5E130-26B6-DF03-E675-6B1B4BB456F6}"/>
              </a:ext>
            </a:extLst>
          </p:cNvPr>
          <p:cNvGrpSpPr/>
          <p:nvPr/>
        </p:nvGrpSpPr>
        <p:grpSpPr>
          <a:xfrm>
            <a:off x="12703040" y="1866900"/>
            <a:ext cx="1622560" cy="1574202"/>
            <a:chOff x="12703040" y="1866900"/>
            <a:chExt cx="1622560" cy="157420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E634110-C64B-D364-A0AD-F7A1372D7A67}"/>
                </a:ext>
              </a:extLst>
            </p:cNvPr>
            <p:cNvSpPr txBox="1"/>
            <p:nvPr/>
          </p:nvSpPr>
          <p:spPr>
            <a:xfrm>
              <a:off x="12734959" y="2917882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62%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1A0F114-30E3-9B0B-B499-C6D6369113FD}"/>
                </a:ext>
              </a:extLst>
            </p:cNvPr>
            <p:cNvSpPr txBox="1"/>
            <p:nvPr/>
          </p:nvSpPr>
          <p:spPr>
            <a:xfrm>
              <a:off x="12703040" y="1866900"/>
              <a:ext cx="16225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/>
                <a:t>Jewish</a:t>
              </a:r>
            </a:p>
            <a:p>
              <a:pPr algn="ctr"/>
              <a:r>
                <a:rPr lang="en-US" sz="2000" b="1" dirty="0"/>
                <a:t>Collaboration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1DF58DF-4DB8-C859-C314-061C8324386F}"/>
              </a:ext>
            </a:extLst>
          </p:cNvPr>
          <p:cNvGrpSpPr/>
          <p:nvPr/>
        </p:nvGrpSpPr>
        <p:grpSpPr>
          <a:xfrm>
            <a:off x="15065240" y="1866900"/>
            <a:ext cx="1622560" cy="1021538"/>
            <a:chOff x="15065240" y="1866900"/>
            <a:chExt cx="1622560" cy="102153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D6D5C1-77C4-3B4E-E86A-93C402296D3E}"/>
                </a:ext>
              </a:extLst>
            </p:cNvPr>
            <p:cNvSpPr txBox="1"/>
            <p:nvPr/>
          </p:nvSpPr>
          <p:spPr>
            <a:xfrm>
              <a:off x="15544800" y="2365218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74%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E0DAE5A-5490-48D2-A152-B140652B3F01}"/>
                </a:ext>
              </a:extLst>
            </p:cNvPr>
            <p:cNvSpPr txBox="1"/>
            <p:nvPr/>
          </p:nvSpPr>
          <p:spPr>
            <a:xfrm>
              <a:off x="15065240" y="1866900"/>
              <a:ext cx="16225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/>
                <a:t>Non-Jewish</a:t>
              </a:r>
            </a:p>
            <a:p>
              <a:pPr algn="ctr"/>
              <a:r>
                <a:rPr lang="en-US" sz="2000" b="1" dirty="0"/>
                <a:t>Collaboration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239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8E083-22E6-D967-40F7-F924A6A3A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A8AA21F-EF0A-EF40-6986-B934F9B0EF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6F1047A-3608-8071-F70D-888CFF7D38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B4799B9-34E3-3074-80D6-AB49A096004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EC0E2B1-0C2B-4184-46FB-D544464451C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  <a:grpFill/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7785DF7F-2154-76E4-51AA-2BDCAC1CAC1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68B297B4-9803-458B-E8A8-5230A119284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5EB123BD-E7CF-4A48-F300-71733306D4C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  <a:grpFill/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60E5B10-39D5-3DCD-A744-4993862CD6F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grpFill/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D3B4AAFF-4FC5-F5B6-A4D5-7542620A077A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0D717ACD-88EB-B2A8-C1CF-1C2A3A258F49}"/>
              </a:ext>
            </a:extLst>
          </p:cNvPr>
          <p:cNvSpPr txBox="1"/>
          <p:nvPr/>
        </p:nvSpPr>
        <p:spPr>
          <a:xfrm>
            <a:off x="304800" y="342762"/>
            <a:ext cx="17678399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Section 3: Safety and Wellbeing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4F734A2-92A5-FCB7-813D-37CA55C44282}"/>
              </a:ext>
            </a:extLst>
          </p:cNvPr>
          <p:cNvSpPr/>
          <p:nvPr/>
        </p:nvSpPr>
        <p:spPr>
          <a:xfrm>
            <a:off x="1371600" y="2019300"/>
            <a:ext cx="15544800" cy="1676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2">
                    <a:lumMod val="75000"/>
                  </a:schemeClr>
                </a:solidFill>
              </a:rPr>
              <a:t>Over $7 million spent on security in the past year!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5D90396-6064-509D-6277-91A10E572FFA}"/>
              </a:ext>
            </a:extLst>
          </p:cNvPr>
          <p:cNvSpPr/>
          <p:nvPr/>
        </p:nvSpPr>
        <p:spPr>
          <a:xfrm>
            <a:off x="9442234" y="4289714"/>
            <a:ext cx="3657600" cy="23774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1200"/>
              </a:spcBef>
            </a:pPr>
            <a:r>
              <a:rPr lang="en-US" sz="3400" b="1" dirty="0">
                <a:solidFill>
                  <a:schemeClr val="tx2">
                    <a:lumMod val="75000"/>
                  </a:schemeClr>
                </a:solidFill>
              </a:rPr>
              <a:t>Budget Allocation</a:t>
            </a:r>
          </a:p>
          <a:p>
            <a:pPr algn="ctr">
              <a:spcBef>
                <a:spcPts val="1200"/>
              </a:spcBef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</a:rPr>
              <a:t>41%</a:t>
            </a:r>
            <a:r>
              <a:rPr lang="en-US" sz="3400" dirty="0">
                <a:solidFill>
                  <a:schemeClr val="tx2">
                    <a:lumMod val="75000"/>
                  </a:schemeClr>
                </a:solidFill>
              </a:rPr>
              <a:t> spend &gt;10% </a:t>
            </a:r>
          </a:p>
          <a:p>
            <a:pPr algn="ctr">
              <a:spcBef>
                <a:spcPts val="1200"/>
              </a:spcBef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(% of budget) 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238413F-EB85-392B-B236-12959AACE1AA}"/>
              </a:ext>
            </a:extLst>
          </p:cNvPr>
          <p:cNvSpPr/>
          <p:nvPr/>
        </p:nvSpPr>
        <p:spPr>
          <a:xfrm>
            <a:off x="13439452" y="4289714"/>
            <a:ext cx="3657600" cy="23774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400" b="1" dirty="0">
                <a:solidFill>
                  <a:schemeClr val="tx2">
                    <a:lumMod val="75000"/>
                  </a:schemeClr>
                </a:solidFill>
              </a:rPr>
              <a:t>Safety as Barrier</a:t>
            </a:r>
          </a:p>
          <a:p>
            <a:pPr algn="ctr">
              <a:spcBef>
                <a:spcPts val="1200"/>
              </a:spcBef>
            </a:pPr>
            <a:r>
              <a:rPr lang="en-US" sz="4000" b="1" dirty="0">
                <a:solidFill>
                  <a:schemeClr val="tx2">
                    <a:lumMod val="75000"/>
                  </a:schemeClr>
                </a:solidFill>
              </a:rPr>
              <a:t>41%</a:t>
            </a:r>
            <a:r>
              <a:rPr lang="en-US" sz="3400" dirty="0">
                <a:solidFill>
                  <a:schemeClr val="tx2">
                    <a:lumMod val="75000"/>
                  </a:schemeClr>
                </a:solidFill>
              </a:rPr>
              <a:t> identify as a primary barrier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60B68DD-818B-F218-EE38-3EF6E5B267F8}"/>
              </a:ext>
            </a:extLst>
          </p:cNvPr>
          <p:cNvSpPr/>
          <p:nvPr/>
        </p:nvSpPr>
        <p:spPr>
          <a:xfrm>
            <a:off x="1371600" y="7353300"/>
            <a:ext cx="15544800" cy="1676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2">
                    <a:lumMod val="75000"/>
                  </a:schemeClr>
                </a:solidFill>
              </a:rPr>
              <a:t>90% reported increased stress and mental health concerns </a:t>
            </a:r>
          </a:p>
          <a:p>
            <a:pPr algn="ctr"/>
            <a:r>
              <a:rPr lang="en-US" sz="4000" b="1" dirty="0">
                <a:solidFill>
                  <a:schemeClr val="tx2">
                    <a:lumMod val="75000"/>
                  </a:schemeClr>
                </a:solidFill>
              </a:rPr>
              <a:t>among constituents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C10290-C6C8-5EE4-F2B2-638EA5C6FCFF}"/>
              </a:ext>
            </a:extLst>
          </p:cNvPr>
          <p:cNvGrpSpPr/>
          <p:nvPr/>
        </p:nvGrpSpPr>
        <p:grpSpPr>
          <a:xfrm>
            <a:off x="1447800" y="4289714"/>
            <a:ext cx="3657600" cy="2377440"/>
            <a:chOff x="1447800" y="4289714"/>
            <a:chExt cx="3657600" cy="237744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6392DED4-88D7-3084-69DB-3219B0BC022A}"/>
                </a:ext>
              </a:extLst>
            </p:cNvPr>
            <p:cNvSpPr/>
            <p:nvPr/>
          </p:nvSpPr>
          <p:spPr>
            <a:xfrm>
              <a:off x="1447800" y="4289714"/>
              <a:ext cx="3657600" cy="237744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3400" b="1" dirty="0">
                  <a:solidFill>
                    <a:schemeClr val="tx2">
                      <a:lumMod val="75000"/>
                    </a:schemeClr>
                  </a:solidFill>
                </a:rPr>
                <a:t>Security Needs</a:t>
              </a:r>
            </a:p>
            <a:p>
              <a:pPr algn="ctr">
                <a:spcBef>
                  <a:spcPts val="1200"/>
                </a:spcBef>
              </a:pPr>
              <a:r>
                <a:rPr lang="en-US" sz="5400" b="1" dirty="0">
                  <a:solidFill>
                    <a:schemeClr val="tx2">
                      <a:lumMod val="75000"/>
                    </a:schemeClr>
                  </a:solidFill>
                </a:rPr>
                <a:t>88</a:t>
              </a:r>
              <a:r>
                <a:rPr lang="en-US" sz="4800" b="1" dirty="0">
                  <a:solidFill>
                    <a:schemeClr val="tx2">
                      <a:lumMod val="75000"/>
                    </a:schemeClr>
                  </a:solidFill>
                </a:rPr>
                <a:t>%</a:t>
              </a:r>
              <a:r>
                <a:rPr lang="en-US" sz="4800" dirty="0">
                  <a:solidFill>
                    <a:schemeClr val="tx2">
                      <a:lumMod val="75000"/>
                    </a:schemeClr>
                  </a:solidFill>
                </a:rPr>
                <a:t>    </a:t>
              </a:r>
            </a:p>
          </p:txBody>
        </p:sp>
        <p:sp>
          <p:nvSpPr>
            <p:cNvPr id="12" name="Arrow: Up 11">
              <a:extLst>
                <a:ext uri="{FF2B5EF4-FFF2-40B4-BE49-F238E27FC236}">
                  <a16:creationId xmlns:a16="http://schemas.microsoft.com/office/drawing/2014/main" id="{F07EB87D-91CB-7ACE-9280-40BB24577760}"/>
                </a:ext>
              </a:extLst>
            </p:cNvPr>
            <p:cNvSpPr/>
            <p:nvPr/>
          </p:nvSpPr>
          <p:spPr>
            <a:xfrm>
              <a:off x="2362200" y="5287935"/>
              <a:ext cx="228600" cy="535290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CD44CA-F5C4-5DD1-14EE-6D85091FCB5C}"/>
              </a:ext>
            </a:extLst>
          </p:cNvPr>
          <p:cNvGrpSpPr/>
          <p:nvPr/>
        </p:nvGrpSpPr>
        <p:grpSpPr>
          <a:xfrm>
            <a:off x="5445017" y="4289714"/>
            <a:ext cx="3657600" cy="2377440"/>
            <a:chOff x="5445017" y="4289714"/>
            <a:chExt cx="3657600" cy="237744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A532507-8B9B-5E92-69DD-AA83BDE5CFC6}"/>
                </a:ext>
              </a:extLst>
            </p:cNvPr>
            <p:cNvSpPr/>
            <p:nvPr/>
          </p:nvSpPr>
          <p:spPr>
            <a:xfrm>
              <a:off x="5445017" y="4289714"/>
              <a:ext cx="3657600" cy="237744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1200"/>
                </a:spcBef>
              </a:pPr>
              <a:r>
                <a:rPr lang="en-US" sz="3400" b="1" dirty="0">
                  <a:solidFill>
                    <a:schemeClr val="tx2">
                      <a:lumMod val="75000"/>
                    </a:schemeClr>
                  </a:solidFill>
                </a:rPr>
                <a:t>Budget Allocation</a:t>
              </a:r>
            </a:p>
            <a:p>
              <a:pPr algn="ctr">
                <a:spcBef>
                  <a:spcPts val="1200"/>
                </a:spcBef>
              </a:pPr>
              <a:r>
                <a:rPr lang="en-US" sz="5400" b="1" dirty="0">
                  <a:solidFill>
                    <a:schemeClr val="tx2">
                      <a:lumMod val="75000"/>
                    </a:schemeClr>
                  </a:solidFill>
                </a:rPr>
                <a:t>74%</a:t>
              </a:r>
              <a:r>
                <a:rPr lang="en-US" sz="4800" dirty="0">
                  <a:solidFill>
                    <a:schemeClr val="tx2">
                      <a:lumMod val="75000"/>
                    </a:schemeClr>
                  </a:solidFill>
                </a:rPr>
                <a:t>     </a:t>
              </a:r>
            </a:p>
            <a:p>
              <a:pPr algn="ctr">
                <a:spcBef>
                  <a:spcPts val="1200"/>
                </a:spcBef>
              </a:pPr>
              <a:r>
                <a:rPr lang="en-US" sz="2800" dirty="0">
                  <a:solidFill>
                    <a:schemeClr val="tx2">
                      <a:lumMod val="75000"/>
                    </a:schemeClr>
                  </a:solidFill>
                </a:rPr>
                <a:t>(% of budget)</a:t>
              </a:r>
            </a:p>
          </p:txBody>
        </p:sp>
        <p:sp>
          <p:nvSpPr>
            <p:cNvPr id="20" name="Arrow: Up 19">
              <a:extLst>
                <a:ext uri="{FF2B5EF4-FFF2-40B4-BE49-F238E27FC236}">
                  <a16:creationId xmlns:a16="http://schemas.microsoft.com/office/drawing/2014/main" id="{2E640DD5-9357-677C-8D1F-12FEB95E545C}"/>
                </a:ext>
              </a:extLst>
            </p:cNvPr>
            <p:cNvSpPr/>
            <p:nvPr/>
          </p:nvSpPr>
          <p:spPr>
            <a:xfrm>
              <a:off x="7962332" y="5287934"/>
              <a:ext cx="267268" cy="541366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081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 animBg="1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DCD0F-BBDB-E1F2-7C88-49AEAC94D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B6080B0-AD71-38C5-2982-44BDD2E3143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70408D-8B1B-F0C1-05D4-43C88430C2D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27B4C2E-6190-8DEB-A95C-BA5CFB83826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A4D55A9-3860-9158-9EC5-228E331F74D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8828EC9-6D56-E3D1-1D1D-4D22B1722DD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C5F47AEA-09A1-EBE0-4BD0-3B0F9D50621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39BC0A79-528A-CEEB-821B-5398638DDE0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75A515A-A821-474F-2692-BA29FF19AB2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CAC14C86-154D-DB2F-27EB-F6D7E5278AED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0F575B25-350E-B68A-4D21-E7712EC18F52}"/>
              </a:ext>
            </a:extLst>
          </p:cNvPr>
          <p:cNvSpPr txBox="1"/>
          <p:nvPr/>
        </p:nvSpPr>
        <p:spPr>
          <a:xfrm>
            <a:off x="304800" y="342762"/>
            <a:ext cx="17678399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Section 4: Antisemitism and its Impact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D9F2C7-A810-0FB2-511C-38306258F883}"/>
              </a:ext>
            </a:extLst>
          </p:cNvPr>
          <p:cNvSpPr txBox="1"/>
          <p:nvPr/>
        </p:nvSpPr>
        <p:spPr>
          <a:xfrm>
            <a:off x="821791" y="2432834"/>
            <a:ext cx="73914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Impact of Antisemitism:</a:t>
            </a:r>
          </a:p>
          <a:p>
            <a:endParaRPr lang="en-US" sz="44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98% reported increased concern about antisemitism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41% directly affected by incidents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84% feel confident in their organization’s ability to respond to threats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00FD606-C2EF-B1A9-7DEE-F86354C7A693}"/>
              </a:ext>
            </a:extLst>
          </p:cNvPr>
          <p:cNvGrpSpPr/>
          <p:nvPr/>
        </p:nvGrpSpPr>
        <p:grpSpPr>
          <a:xfrm>
            <a:off x="8251556" y="2164326"/>
            <a:ext cx="9235989" cy="7030377"/>
            <a:chOff x="8251556" y="2164326"/>
            <a:chExt cx="9235989" cy="703037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8A694D9-2E0F-AABD-3E5C-CC8847B2B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3273" y="3543300"/>
              <a:ext cx="5486400" cy="565140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7307995-9EA7-1657-C0E5-A7BBDA4F3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316200" y="4657657"/>
              <a:ext cx="2171345" cy="71444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987512B-0BE5-B8F1-E2B6-3CEF0A6D2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51556" y="5014878"/>
              <a:ext cx="1852272" cy="59057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0923470-2444-D76F-91E3-E43CAD69E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06200" y="3029201"/>
              <a:ext cx="2133903" cy="53024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897556-70A7-C304-9A19-D02F5479E908}"/>
                </a:ext>
              </a:extLst>
            </p:cNvPr>
            <p:cNvSpPr txBox="1"/>
            <p:nvPr/>
          </p:nvSpPr>
          <p:spPr>
            <a:xfrm>
              <a:off x="10210800" y="2164326"/>
              <a:ext cx="5486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Concerns about Antisemitism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2E9376-15C1-CC8A-FF91-F2C991747C49}"/>
                </a:ext>
              </a:extLst>
            </p:cNvPr>
            <p:cNvSpPr txBox="1"/>
            <p:nvPr/>
          </p:nvSpPr>
          <p:spPr>
            <a:xfrm>
              <a:off x="15855741" y="5462058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54%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4129F1F-DB88-5715-79EB-3ACCED838347}"/>
                </a:ext>
              </a:extLst>
            </p:cNvPr>
            <p:cNvSpPr txBox="1"/>
            <p:nvPr/>
          </p:nvSpPr>
          <p:spPr>
            <a:xfrm>
              <a:off x="8781737" y="5616818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44%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6AC384F-A004-A767-D1C7-DBC9E8CD6566}"/>
                </a:ext>
              </a:extLst>
            </p:cNvPr>
            <p:cNvSpPr txBox="1"/>
            <p:nvPr/>
          </p:nvSpPr>
          <p:spPr>
            <a:xfrm>
              <a:off x="13377851" y="3109656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3%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814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5AAB4-58CA-8C88-684D-E64D9C994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7E89A4F-CFF5-579C-842D-14F22E7B4E6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E2DAB8A-8F67-BBE3-182A-F98E926EAD5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68E8D90-4CB3-FD3E-7732-34BC58BB428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421799A-0AE0-542E-25D7-26E6FC98F28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53021173-AB24-0B27-99B2-D68538415D9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50B5BF80-EA6B-12AE-D230-9365FAF9D57D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CCEE1149-124B-ED8B-74BC-6180753A3F7A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A2B4D9C9-7AB8-DEEE-A6E1-754417305EE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2185C196-F2F3-9408-6A3C-F7F2DEF0C287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65796BCB-4ED2-CC9C-DD95-13E42D2882B7}"/>
              </a:ext>
            </a:extLst>
          </p:cNvPr>
          <p:cNvSpPr txBox="1"/>
          <p:nvPr/>
        </p:nvSpPr>
        <p:spPr>
          <a:xfrm>
            <a:off x="304800" y="342762"/>
            <a:ext cx="17678399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Section 5: Communicating about Israel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F005D9-6A2F-BBEC-9996-F75A89BAB81D}"/>
              </a:ext>
            </a:extLst>
          </p:cNvPr>
          <p:cNvGrpSpPr/>
          <p:nvPr/>
        </p:nvGrpSpPr>
        <p:grpSpPr>
          <a:xfrm>
            <a:off x="1143000" y="2269004"/>
            <a:ext cx="15548262" cy="1426696"/>
            <a:chOff x="1143000" y="2269004"/>
            <a:chExt cx="15548262" cy="142669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F46CEB2-A4B1-F8D2-0D6F-16BD310FE270}"/>
                </a:ext>
              </a:extLst>
            </p:cNvPr>
            <p:cNvSpPr txBox="1"/>
            <p:nvPr/>
          </p:nvSpPr>
          <p:spPr>
            <a:xfrm>
              <a:off x="2333850" y="2269004"/>
              <a:ext cx="1435741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tx2">
                      <a:lumMod val="75000"/>
                    </a:schemeClr>
                  </a:solidFill>
                </a:rPr>
                <a:t>Frequency</a:t>
              </a:r>
            </a:p>
            <a:p>
              <a:r>
                <a:rPr lang="en-US" sz="4000" dirty="0">
                  <a:solidFill>
                    <a:schemeClr val="tx2">
                      <a:lumMod val="75000"/>
                    </a:schemeClr>
                  </a:solidFill>
                </a:rPr>
                <a:t>Most organizations (26) communicated “as needed” 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18" name="Graphic 17" descr="Envelope with solid fill">
              <a:extLst>
                <a:ext uri="{FF2B5EF4-FFF2-40B4-BE49-F238E27FC236}">
                  <a16:creationId xmlns:a16="http://schemas.microsoft.com/office/drawing/2014/main" id="{4D03FFAC-F4E4-B8AF-9696-A8CB6543C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43000" y="2781300"/>
              <a:ext cx="914400" cy="9144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7933449-AF50-AFB0-4067-FD4985D3CD64}"/>
              </a:ext>
            </a:extLst>
          </p:cNvPr>
          <p:cNvGrpSpPr/>
          <p:nvPr/>
        </p:nvGrpSpPr>
        <p:grpSpPr>
          <a:xfrm>
            <a:off x="1160874" y="4610100"/>
            <a:ext cx="15509052" cy="2000548"/>
            <a:chOff x="1160874" y="4610100"/>
            <a:chExt cx="15509052" cy="200054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C5EADB3-1BF7-2D0E-2903-B071875438AE}"/>
                </a:ext>
              </a:extLst>
            </p:cNvPr>
            <p:cNvSpPr txBox="1"/>
            <p:nvPr/>
          </p:nvSpPr>
          <p:spPr>
            <a:xfrm>
              <a:off x="2312514" y="4610100"/>
              <a:ext cx="14357412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tx2">
                      <a:lumMod val="75000"/>
                    </a:schemeClr>
                  </a:solidFill>
                </a:rPr>
                <a:t>Messaging</a:t>
              </a:r>
            </a:p>
            <a:p>
              <a:r>
                <a:rPr lang="en-US" sz="4000" dirty="0">
                  <a:solidFill>
                    <a:schemeClr val="tx2">
                      <a:lumMod val="75000"/>
                    </a:schemeClr>
                  </a:solidFill>
                </a:rPr>
                <a:t>Must navigate political sensitivities, emotional tensions and fatigue, and diversity of opinions</a:t>
              </a:r>
            </a:p>
          </p:txBody>
        </p:sp>
        <p:pic>
          <p:nvPicPr>
            <p:cNvPr id="20" name="Graphic 19" descr="Spinning Plates with solid fill">
              <a:extLst>
                <a:ext uri="{FF2B5EF4-FFF2-40B4-BE49-F238E27FC236}">
                  <a16:creationId xmlns:a16="http://schemas.microsoft.com/office/drawing/2014/main" id="{3495ECC5-3103-781C-E5D1-F055B029A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60874" y="5477924"/>
              <a:ext cx="914400" cy="9144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A63953-45EE-A53E-1892-61663209CDAF}"/>
              </a:ext>
            </a:extLst>
          </p:cNvPr>
          <p:cNvGrpSpPr/>
          <p:nvPr/>
        </p:nvGrpSpPr>
        <p:grpSpPr>
          <a:xfrm>
            <a:off x="1166970" y="7301250"/>
            <a:ext cx="15502956" cy="2000548"/>
            <a:chOff x="1166970" y="7301250"/>
            <a:chExt cx="15502956" cy="200054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33AF61-FDA4-253C-B983-B4147B47E6CF}"/>
                </a:ext>
              </a:extLst>
            </p:cNvPr>
            <p:cNvSpPr txBox="1"/>
            <p:nvPr/>
          </p:nvSpPr>
          <p:spPr>
            <a:xfrm>
              <a:off x="2312514" y="7301250"/>
              <a:ext cx="14357412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chemeClr val="tx2">
                      <a:lumMod val="75000"/>
                    </a:schemeClr>
                  </a:solidFill>
                </a:rPr>
                <a:t>Response</a:t>
              </a:r>
            </a:p>
            <a:p>
              <a:r>
                <a:rPr lang="en-US" sz="4000" dirty="0">
                  <a:solidFill>
                    <a:schemeClr val="tx2">
                      <a:lumMod val="75000"/>
                    </a:schemeClr>
                  </a:solidFill>
                </a:rPr>
                <a:t>82% report positive constituent responses to their Israel-related communications</a:t>
              </a:r>
            </a:p>
          </p:txBody>
        </p:sp>
        <p:pic>
          <p:nvPicPr>
            <p:cNvPr id="22" name="Graphic 21" descr="Thumbs up sign with solid fill">
              <a:extLst>
                <a:ext uri="{FF2B5EF4-FFF2-40B4-BE49-F238E27FC236}">
                  <a16:creationId xmlns:a16="http://schemas.microsoft.com/office/drawing/2014/main" id="{298F78D7-9E1F-2B27-1189-F1D9D9D23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66970" y="796290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962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5CE17-D5CC-7AB0-32FA-5A7FDD893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2DEBE1B-FE5E-E065-020F-C8B65DD03E3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101E70D-DE41-7192-7428-15FDA2F251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2F4EF9E-A15D-2A9E-9264-A5ECF0D9705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5984C4C-7C3B-9D50-D78B-B6DC27F3527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ECC8609-F2C7-BE02-5F66-833A8BE09F1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36FF062A-C175-8C9F-9189-7D0EAEE25A9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CE9BBEC6-B8F9-4F2D-A2D2-D001C428E64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7C4DC49B-9E56-F783-C24D-630A8AD4D1B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3113D75E-7682-8421-FF95-FCD1E6826A1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67386651-5A89-5593-8141-F723A0771D8E}"/>
              </a:ext>
            </a:extLst>
          </p:cNvPr>
          <p:cNvSpPr txBox="1"/>
          <p:nvPr/>
        </p:nvSpPr>
        <p:spPr>
          <a:xfrm>
            <a:off x="304800" y="342762"/>
            <a:ext cx="17678399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Section 6: </a:t>
            </a:r>
            <a:r>
              <a:rPr lang="en-US" sz="7200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Use of Blueprint for Our Future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85E3A3-2B91-671F-6369-C3F881D62D29}"/>
              </a:ext>
            </a:extLst>
          </p:cNvPr>
          <p:cNvSpPr txBox="1"/>
          <p:nvPr/>
        </p:nvSpPr>
        <p:spPr>
          <a:xfrm>
            <a:off x="12365526" y="3284068"/>
            <a:ext cx="4910537" cy="50783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Connection and Engagement (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Jewish Identity and Belonging (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Security and Safety (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17)</a:t>
            </a:r>
          </a:p>
          <a:p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Connections to Israel (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17)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4FF4BA-9740-FF7F-7EE8-32CFF35C9C43}"/>
              </a:ext>
            </a:extLst>
          </p:cNvPr>
          <p:cNvSpPr txBox="1"/>
          <p:nvPr/>
        </p:nvSpPr>
        <p:spPr>
          <a:xfrm>
            <a:off x="704804" y="8039100"/>
            <a:ext cx="117919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</a:t>
            </a:r>
            <a:r>
              <a:rPr lang="en-US" sz="4000" dirty="0"/>
              <a:t>“It shifted our mindset in terms of the importance of getting this information and how enlightening it can be.”</a:t>
            </a:r>
            <a:endParaRPr lang="en-US" sz="36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CE361C9-4823-2C5E-A854-0838D73F2C5F}"/>
              </a:ext>
            </a:extLst>
          </p:cNvPr>
          <p:cNvGrpSpPr/>
          <p:nvPr/>
        </p:nvGrpSpPr>
        <p:grpSpPr>
          <a:xfrm>
            <a:off x="666917" y="1971673"/>
            <a:ext cx="11791996" cy="5881988"/>
            <a:chOff x="666917" y="1971673"/>
            <a:chExt cx="11791996" cy="5881988"/>
          </a:xfrm>
        </p:grpSpPr>
        <p:graphicFrame>
          <p:nvGraphicFramePr>
            <p:cNvPr id="27" name="Chart 26">
              <a:extLst>
                <a:ext uri="{FF2B5EF4-FFF2-40B4-BE49-F238E27FC236}">
                  <a16:creationId xmlns:a16="http://schemas.microsoft.com/office/drawing/2014/main" id="{315394E7-0145-E058-63D6-F2D3F8FB783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25595829"/>
                </p:ext>
              </p:extLst>
            </p:nvPr>
          </p:nvGraphicFramePr>
          <p:xfrm>
            <a:off x="2019513" y="1971673"/>
            <a:ext cx="10439400" cy="58819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03EAEF7-591E-086D-51F1-DF8ABE06EC91}"/>
                </a:ext>
              </a:extLst>
            </p:cNvPr>
            <p:cNvSpPr txBox="1"/>
            <p:nvPr/>
          </p:nvSpPr>
          <p:spPr>
            <a:xfrm>
              <a:off x="990601" y="2482143"/>
              <a:ext cx="2819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Yes, Extensively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DA32AA3-CE8C-BF8B-266E-5F675B115516}"/>
                </a:ext>
              </a:extLst>
            </p:cNvPr>
            <p:cNvSpPr txBox="1"/>
            <p:nvPr/>
          </p:nvSpPr>
          <p:spPr>
            <a:xfrm>
              <a:off x="990601" y="3543300"/>
              <a:ext cx="2819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Yes, Frequently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5F5274E-EBB3-48DD-2228-CE18EF0B63D2}"/>
                </a:ext>
              </a:extLst>
            </p:cNvPr>
            <p:cNvSpPr txBox="1"/>
            <p:nvPr/>
          </p:nvSpPr>
          <p:spPr>
            <a:xfrm>
              <a:off x="666917" y="4620280"/>
              <a:ext cx="30668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Yes, Infrequently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AB0CD0-AEC6-A3C5-AAA3-7CA27D78F1CA}"/>
                </a:ext>
              </a:extLst>
            </p:cNvPr>
            <p:cNvSpPr txBox="1"/>
            <p:nvPr/>
          </p:nvSpPr>
          <p:spPr>
            <a:xfrm>
              <a:off x="1981200" y="5687080"/>
              <a:ext cx="182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Not at all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9390F9B-38FF-5971-5496-9ABB1895C7DC}"/>
                </a:ext>
              </a:extLst>
            </p:cNvPr>
            <p:cNvSpPr txBox="1"/>
            <p:nvPr/>
          </p:nvSpPr>
          <p:spPr>
            <a:xfrm>
              <a:off x="1118693" y="6515100"/>
              <a:ext cx="284370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Not familiar with the study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B36B253-9EFD-96B9-C9D0-2F056572FF0B}"/>
              </a:ext>
            </a:extLst>
          </p:cNvPr>
          <p:cNvSpPr txBox="1"/>
          <p:nvPr/>
        </p:nvSpPr>
        <p:spPr>
          <a:xfrm>
            <a:off x="11049000" y="4453059"/>
            <a:ext cx="1143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51%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D6D6F5-684D-33E9-51B7-230C4DD71041}"/>
              </a:ext>
            </a:extLst>
          </p:cNvPr>
          <p:cNvSpPr txBox="1"/>
          <p:nvPr/>
        </p:nvSpPr>
        <p:spPr>
          <a:xfrm>
            <a:off x="5410200" y="6624339"/>
            <a:ext cx="1143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10%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6C8865-ADA7-B076-8BD8-F8E88E7D3E47}"/>
              </a:ext>
            </a:extLst>
          </p:cNvPr>
          <p:cNvSpPr txBox="1"/>
          <p:nvPr/>
        </p:nvSpPr>
        <p:spPr>
          <a:xfrm>
            <a:off x="6553200" y="5625524"/>
            <a:ext cx="1143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18%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EC3F44F-3E79-5D89-F264-F2278A27C27C}"/>
              </a:ext>
            </a:extLst>
          </p:cNvPr>
          <p:cNvGrpSpPr/>
          <p:nvPr/>
        </p:nvGrpSpPr>
        <p:grpSpPr>
          <a:xfrm>
            <a:off x="4911788" y="2628900"/>
            <a:ext cx="3813112" cy="892704"/>
            <a:chOff x="-3064676" y="1275622"/>
            <a:chExt cx="3813112" cy="89270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2CAA43-DEA1-1F3E-BDDE-F57405801455}"/>
                </a:ext>
              </a:extLst>
            </p:cNvPr>
            <p:cNvSpPr txBox="1"/>
            <p:nvPr/>
          </p:nvSpPr>
          <p:spPr>
            <a:xfrm>
              <a:off x="-470764" y="1275622"/>
              <a:ext cx="121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/>
                <a:t>21%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95933E5-4A1A-9237-EDFE-9888E729833D}"/>
                </a:ext>
              </a:extLst>
            </p:cNvPr>
            <p:cNvCxnSpPr>
              <a:cxnSpLocks/>
            </p:cNvCxnSpPr>
            <p:nvPr/>
          </p:nvCxnSpPr>
          <p:spPr>
            <a:xfrm>
              <a:off x="-3064676" y="1455913"/>
              <a:ext cx="2501473" cy="11666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9A68C0-BB57-88BE-56BD-78F4D90F79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928405" y="1717140"/>
              <a:ext cx="1306163" cy="4511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262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5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B61A2-A2FC-B1E9-D0C5-672B3725D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FE021C3-A27D-7E22-A889-A4CA3F680E1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7B0F3B1-1B94-BE69-7242-65B3CAE4BB0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A689900-7983-CA61-8BB3-B959720E7B4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218B846-F6D0-7C9E-83E7-3B5201E1FFB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E46D2B4-5639-801C-062D-317A547C034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6836B06D-EBE7-4EB5-E731-B5B2200F48E1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08B07627-ADA9-0FA4-F1FB-2F964083608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A84BEF3B-07FA-D674-81EB-1AB8B95FCD0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83669E56-D40A-5B3D-A5B6-A85ACD27D6A0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B1833F17-AAB0-6502-AC34-5785210A987F}"/>
              </a:ext>
            </a:extLst>
          </p:cNvPr>
          <p:cNvSpPr txBox="1"/>
          <p:nvPr/>
        </p:nvSpPr>
        <p:spPr>
          <a:xfrm>
            <a:off x="304800" y="342762"/>
            <a:ext cx="17678399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Section 6: </a:t>
            </a:r>
            <a:r>
              <a:rPr lang="en-US" sz="7200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Use of Blueprint for Our Future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D957A0-BBE6-1BC4-4C38-FC13EA3C7411}"/>
              </a:ext>
            </a:extLst>
          </p:cNvPr>
          <p:cNvSpPr txBox="1"/>
          <p:nvPr/>
        </p:nvSpPr>
        <p:spPr>
          <a:xfrm>
            <a:off x="1905000" y="4358670"/>
            <a:ext cx="1447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tx2">
                    <a:lumMod val="75000"/>
                  </a:schemeClr>
                </a:solidFill>
              </a:rPr>
              <a:t>www.SDJewishBlueprint.org</a:t>
            </a:r>
          </a:p>
        </p:txBody>
      </p:sp>
    </p:spTree>
    <p:extLst>
      <p:ext uri="{BB962C8B-B14F-4D97-AF65-F5344CB8AC3E}">
        <p14:creationId xmlns:p14="http://schemas.microsoft.com/office/powerpoint/2010/main" val="3387176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9256E-FE2D-D09A-CBE1-5F55452F9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B83825C-1AE0-EFB0-7115-3FC700E4130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1C00091-3064-6E75-4901-670026315DB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108119B-25D6-BFD0-2D03-D1301E3D86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6D474A5C-8313-E209-5E5E-F6847C4852D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7B718F7E-93B7-9F7C-3F6A-185D9EDD2F6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976D8C4D-FE8B-B303-66A4-E6BE091477FC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28B85AF1-D8F5-D1D2-B35D-656517DABBF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C0F410C6-68B7-6CF3-6D4A-7327A550A65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2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E7161266-7874-B36C-EB49-E5B5AFAFB86A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8C765031-9240-5E11-617F-F4DAD7E834DF}"/>
              </a:ext>
            </a:extLst>
          </p:cNvPr>
          <p:cNvSpPr txBox="1"/>
          <p:nvPr/>
        </p:nvSpPr>
        <p:spPr>
          <a:xfrm>
            <a:off x="304800" y="342762"/>
            <a:ext cx="17678399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Section 7: Vision and Future Outlook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A0E4123-C1BA-F664-9209-CF332D326501}"/>
              </a:ext>
            </a:extLst>
          </p:cNvPr>
          <p:cNvSpPr txBox="1"/>
          <p:nvPr/>
        </p:nvSpPr>
        <p:spPr>
          <a:xfrm>
            <a:off x="2595859" y="6021009"/>
            <a:ext cx="130962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The data supports some concerns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antisemitism, security, and high cost of living</a:t>
            </a:r>
          </a:p>
          <a:p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Majority of organizations report increased collaboration, and </a:t>
            </a:r>
          </a:p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79% of organizations report an increase in engagement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54A688-0824-DDCC-E5A3-3114EFE36BFA}"/>
              </a:ext>
            </a:extLst>
          </p:cNvPr>
          <p:cNvSpPr txBox="1"/>
          <p:nvPr/>
        </p:nvSpPr>
        <p:spPr>
          <a:xfrm>
            <a:off x="1033015" y="3356908"/>
            <a:ext cx="48351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Assimilation, Declining Affiliation, Community Fragmentation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5F6770-9405-FAF9-4E10-4B3611950EB1}"/>
              </a:ext>
            </a:extLst>
          </p:cNvPr>
          <p:cNvSpPr txBox="1"/>
          <p:nvPr/>
        </p:nvSpPr>
        <p:spPr>
          <a:xfrm>
            <a:off x="7588704" y="3356908"/>
            <a:ext cx="3857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Cost of Living, Financial Barriers, Philanthropy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2B5209-B81B-4113-AA17-9EC42FDEF096}"/>
              </a:ext>
            </a:extLst>
          </p:cNvPr>
          <p:cNvSpPr txBox="1"/>
          <p:nvPr/>
        </p:nvSpPr>
        <p:spPr>
          <a:xfrm>
            <a:off x="13166761" y="3356908"/>
            <a:ext cx="34300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2">
                    <a:lumMod val="75000"/>
                  </a:schemeClr>
                </a:solidFill>
              </a:rPr>
              <a:t>Antisemitism &amp; Security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B98B70-FCF4-28B5-E058-02F34946C15D}"/>
              </a:ext>
            </a:extLst>
          </p:cNvPr>
          <p:cNvSpPr txBox="1"/>
          <p:nvPr/>
        </p:nvSpPr>
        <p:spPr>
          <a:xfrm>
            <a:off x="6789438" y="2073414"/>
            <a:ext cx="4709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75000"/>
                  </a:schemeClr>
                </a:solidFill>
              </a:rPr>
              <a:t>KEY CONCERNS</a:t>
            </a:r>
          </a:p>
        </p:txBody>
      </p:sp>
    </p:spTree>
    <p:extLst>
      <p:ext uri="{BB962C8B-B14F-4D97-AF65-F5344CB8AC3E}">
        <p14:creationId xmlns:p14="http://schemas.microsoft.com/office/powerpoint/2010/main" val="196936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45346-9C4B-72D2-AD24-D98EED45A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D97D10A-1A79-F91E-15C3-68AB5558D14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17DFB8-8AAE-8A03-D4DC-EC99F78BC35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56B111D-61AA-CE13-44D8-678063B54D0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818FF25-C6DD-7026-9602-838507358B1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34D3E683-D0BF-7293-E768-0538003BF4F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A235FA44-9764-0C83-5450-9D6A8D83F506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1461EDD8-82A1-C7A4-2398-D90F9AC9ECC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260616C0-D3E1-3A98-EC9B-980F7192FCF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2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6360ED44-B6E6-2741-5828-7E2496BA0497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A107279E-3AD2-1510-A209-30D67BE4E280}"/>
              </a:ext>
            </a:extLst>
          </p:cNvPr>
          <p:cNvSpPr txBox="1"/>
          <p:nvPr/>
        </p:nvSpPr>
        <p:spPr>
          <a:xfrm>
            <a:off x="304800" y="342762"/>
            <a:ext cx="17678399" cy="1351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8046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Section 7: Vision and Future Outlook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DD2653B-8CB8-903C-5C9A-5E392107FEC8}"/>
              </a:ext>
            </a:extLst>
          </p:cNvPr>
          <p:cNvSpPr txBox="1"/>
          <p:nvPr/>
        </p:nvSpPr>
        <p:spPr>
          <a:xfrm>
            <a:off x="2590800" y="3381110"/>
            <a:ext cx="48717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Increasing Membership and Financial Stability</a:t>
            </a:r>
          </a:p>
          <a:p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Youth and Family Programming</a:t>
            </a:r>
          </a:p>
          <a:p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Community Engagement and Connection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102236-2D91-03F7-CB8F-D8E7D7791EFB}"/>
              </a:ext>
            </a:extLst>
          </p:cNvPr>
          <p:cNvSpPr txBox="1"/>
          <p:nvPr/>
        </p:nvSpPr>
        <p:spPr>
          <a:xfrm>
            <a:off x="7168528" y="1989223"/>
            <a:ext cx="39509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Top Priorities (Next 3 Years)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23E130-089D-0941-488C-7360E17B051D}"/>
              </a:ext>
            </a:extLst>
          </p:cNvPr>
          <p:cNvSpPr txBox="1"/>
          <p:nvPr/>
        </p:nvSpPr>
        <p:spPr>
          <a:xfrm>
            <a:off x="10668000" y="3381110"/>
            <a:ext cx="48717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Building Leadership and Volunteer Opportunities</a:t>
            </a:r>
          </a:p>
          <a:p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Strengthening Jewish Identity and Education</a:t>
            </a:r>
          </a:p>
          <a:p>
            <a:endParaRPr lang="en-US" sz="3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Promoting Inclusivity (LGBTQ+, Interfaith)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E8CC47-066B-16F8-B1FA-57F6D05F722A}"/>
              </a:ext>
            </a:extLst>
          </p:cNvPr>
          <p:cNvSpPr txBox="1"/>
          <p:nvPr/>
        </p:nvSpPr>
        <p:spPr>
          <a:xfrm>
            <a:off x="3124200" y="8473155"/>
            <a:ext cx="1203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2">
                    <a:lumMod val="75000"/>
                  </a:schemeClr>
                </a:solidFill>
              </a:rPr>
              <a:t>“Family by family, person by person”</a:t>
            </a:r>
          </a:p>
        </p:txBody>
      </p:sp>
    </p:spTree>
    <p:extLst>
      <p:ext uri="{BB962C8B-B14F-4D97-AF65-F5344CB8AC3E}">
        <p14:creationId xmlns:p14="http://schemas.microsoft.com/office/powerpoint/2010/main" val="200252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12A59-A24F-5790-4554-E245FABF1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131F59D-F05D-9484-6D44-7AC5CF6494B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6C5A540-EB43-F2AA-A95A-42DD45EA80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32B8F68-8E3D-4B87-9CDE-82919DBA95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EB19D887-1AE4-F467-DC63-F6D2940C495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1886C8A-7F62-AE05-CFCD-30A25A1D3FC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B9B2717A-2E17-9949-C0F6-89F9530F91E8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08EB4EC5-EEA1-26B6-7129-35C1615F28EA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36C9BFE3-7BF5-2DE3-A37A-170313DFD8A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2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26176A36-5AB3-12E5-E111-B5D64904AE5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18AF53EB-D95E-1D7E-18D5-F17ED3430699}"/>
              </a:ext>
            </a:extLst>
          </p:cNvPr>
          <p:cNvSpPr txBox="1"/>
          <p:nvPr/>
        </p:nvSpPr>
        <p:spPr>
          <a:xfrm>
            <a:off x="304800" y="342762"/>
            <a:ext cx="17678399" cy="1284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6000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Conclusion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D45F51-1B2D-81F3-40F2-B1CC2BE4053D}"/>
              </a:ext>
            </a:extLst>
          </p:cNvPr>
          <p:cNvSpPr txBox="1"/>
          <p:nvPr/>
        </p:nvSpPr>
        <p:spPr>
          <a:xfrm>
            <a:off x="1371599" y="6438900"/>
            <a:ext cx="15544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The San Diego Jewish community emerges as both </a:t>
            </a:r>
          </a:p>
          <a:p>
            <a:pPr algn="ctr">
              <a:spcAft>
                <a:spcPts val="1200"/>
              </a:spcAft>
            </a:pPr>
            <a:r>
              <a:rPr lang="en-US" sz="4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sobered and energized by recent events—</a:t>
            </a:r>
          </a:p>
          <a:p>
            <a:pPr algn="ctr">
              <a:spcAft>
                <a:spcPts val="1200"/>
              </a:spcAft>
            </a:pPr>
            <a:r>
              <a:rPr lang="en-US" sz="4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facing challenges with collective strength </a:t>
            </a:r>
          </a:p>
          <a:p>
            <a:pPr algn="ctr">
              <a:spcAft>
                <a:spcPts val="1200"/>
              </a:spcAft>
            </a:pPr>
            <a:r>
              <a:rPr lang="en-US" sz="4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and hope for the future</a:t>
            </a:r>
            <a:endParaRPr lang="en-US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C808D6-D8C8-6791-C7FF-199AE9B5D868}"/>
              </a:ext>
            </a:extLst>
          </p:cNvPr>
          <p:cNvSpPr txBox="1"/>
          <p:nvPr/>
        </p:nvSpPr>
        <p:spPr>
          <a:xfrm>
            <a:off x="2941320" y="36957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Safety Concerns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241AA9-70B5-5E57-7A21-C130D9DFE70A}"/>
              </a:ext>
            </a:extLst>
          </p:cNvPr>
          <p:cNvSpPr txBox="1"/>
          <p:nvPr/>
        </p:nvSpPr>
        <p:spPr>
          <a:xfrm>
            <a:off x="9143999" y="489407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Collaborative Spirit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085A28-95D1-B3D6-693C-4E3D59FAB236}"/>
              </a:ext>
            </a:extLst>
          </p:cNvPr>
          <p:cNvSpPr txBox="1"/>
          <p:nvPr/>
        </p:nvSpPr>
        <p:spPr>
          <a:xfrm>
            <a:off x="2560320" y="489407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Resilient Identity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E6BB73-A949-9C76-36A9-2FB3A5D6127C}"/>
              </a:ext>
            </a:extLst>
          </p:cNvPr>
          <p:cNvSpPr txBox="1"/>
          <p:nvPr/>
        </p:nvSpPr>
        <p:spPr>
          <a:xfrm>
            <a:off x="9143999" y="3695700"/>
            <a:ext cx="6462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</a:rPr>
              <a:t>Rising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7DA11C-3242-F259-0EBE-DC3943DA4554}"/>
              </a:ext>
            </a:extLst>
          </p:cNvPr>
          <p:cNvSpPr txBox="1"/>
          <p:nvPr/>
        </p:nvSpPr>
        <p:spPr>
          <a:xfrm>
            <a:off x="3685032" y="2234505"/>
            <a:ext cx="10917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A Community United in Purpose</a:t>
            </a:r>
            <a:endParaRPr lang="en-US" sz="5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94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8" grpId="0"/>
      <p:bldP spid="2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5B884-FFF3-22B8-A505-700FA7863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259ACF8-92E2-CF09-F1AF-4FE9C3BE1B3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799620" y="-6963062"/>
            <a:ext cx="19887240" cy="24225863"/>
            <a:chOff x="0" y="0"/>
            <a:chExt cx="927085" cy="1129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4B0BCDD-56D0-B4C5-8A5E-72732B9553E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927085" cy="1129339"/>
            </a:xfrm>
            <a:custGeom>
              <a:avLst/>
              <a:gdLst/>
              <a:ahLst/>
              <a:cxnLst/>
              <a:rect l="l" t="t" r="r" b="b"/>
              <a:pathLst>
                <a:path w="927085" h="1129339">
                  <a:moveTo>
                    <a:pt x="463542" y="0"/>
                  </a:moveTo>
                  <a:cubicBezTo>
                    <a:pt x="207535" y="0"/>
                    <a:pt x="0" y="252811"/>
                    <a:pt x="0" y="564669"/>
                  </a:cubicBezTo>
                  <a:cubicBezTo>
                    <a:pt x="0" y="876528"/>
                    <a:pt x="207535" y="1129339"/>
                    <a:pt x="463542" y="1129339"/>
                  </a:cubicBezTo>
                  <a:cubicBezTo>
                    <a:pt x="719550" y="1129339"/>
                    <a:pt x="927085" y="876528"/>
                    <a:pt x="927085" y="564669"/>
                  </a:cubicBezTo>
                  <a:cubicBezTo>
                    <a:pt x="927085" y="252811"/>
                    <a:pt x="719550" y="0"/>
                    <a:pt x="463542" y="0"/>
                  </a:cubicBezTo>
                  <a:close/>
                </a:path>
              </a:pathLst>
            </a:custGeom>
            <a:blipFill>
              <a:blip r:embed="rId3"/>
              <a:stretch>
                <a:fillRect l="-10908" r="-600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AC811CE-D738-B2C7-F166-0CF546FDB4A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6917" y="1650589"/>
            <a:ext cx="16954166" cy="8128961"/>
            <a:chOff x="0" y="-307758"/>
            <a:chExt cx="22605555" cy="11565533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84CE46E7-FAB2-E596-DD36-EB78C90DFB7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0"/>
              <a:ext cx="22605555" cy="11257775"/>
              <a:chOff x="0" y="0"/>
              <a:chExt cx="4197805" cy="2090545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A34F83A6-77C8-E033-EDC5-A153E2C435C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FFFE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B0F687EA-1BD0-2A02-F3AF-180A9348FE8B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FE167121-4C11-BDA8-5EAC-758AB51EF64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-307758"/>
              <a:ext cx="22605555" cy="11565533"/>
              <a:chOff x="0" y="-57150"/>
              <a:chExt cx="4197805" cy="2147695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2CE74D2-5A65-7508-D42D-34D57AE4311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4197805" cy="2090545"/>
              </a:xfrm>
              <a:custGeom>
                <a:avLst/>
                <a:gdLst/>
                <a:ahLst/>
                <a:cxnLst/>
                <a:rect l="l" t="t" r="r" b="b"/>
                <a:pathLst>
                  <a:path w="4197805" h="2090545">
                    <a:moveTo>
                      <a:pt x="0" y="0"/>
                    </a:moveTo>
                    <a:lnTo>
                      <a:pt x="4197805" y="0"/>
                    </a:lnTo>
                    <a:lnTo>
                      <a:pt x="4197805" y="2090545"/>
                    </a:lnTo>
                    <a:lnTo>
                      <a:pt x="0" y="209054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1E3EAF">
                    <a:alpha val="82745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5400" dirty="0"/>
              </a:p>
              <a:p>
                <a:endParaRPr lang="en-US" sz="2400" dirty="0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70378AB0-5C67-8CDC-2DE1-3D171C0C6D1D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4197805" cy="21476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986BDBDA-FA6E-F2EE-0C81-64859900669C}"/>
              </a:ext>
            </a:extLst>
          </p:cNvPr>
          <p:cNvSpPr txBox="1"/>
          <p:nvPr/>
        </p:nvSpPr>
        <p:spPr>
          <a:xfrm>
            <a:off x="304800" y="342762"/>
            <a:ext cx="17678399" cy="1284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65"/>
              </a:lnSpc>
            </a:pPr>
            <a:r>
              <a:rPr lang="en-US" sz="6000" dirty="0">
                <a:solidFill>
                  <a:srgbClr val="27277C"/>
                </a:solidFill>
                <a:latin typeface="Outfit 1"/>
                <a:ea typeface="Outfit 1"/>
                <a:cs typeface="Outfit 1"/>
                <a:sym typeface="Outfit 1"/>
              </a:rPr>
              <a:t>THANK YOU!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BC0313-2857-9EDC-8CAB-5F283BE6DEDB}"/>
              </a:ext>
            </a:extLst>
          </p:cNvPr>
          <p:cNvSpPr txBox="1"/>
          <p:nvPr/>
        </p:nvSpPr>
        <p:spPr>
          <a:xfrm>
            <a:off x="8686800" y="469087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EDF633-ECE3-4FE4-37FB-4208BDE8A471}"/>
              </a:ext>
            </a:extLst>
          </p:cNvPr>
          <p:cNvSpPr txBox="1"/>
          <p:nvPr/>
        </p:nvSpPr>
        <p:spPr>
          <a:xfrm>
            <a:off x="1124116" y="2526791"/>
            <a:ext cx="457214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/>
              <a:t>AIPAC</a:t>
            </a:r>
          </a:p>
          <a:p>
            <a:pPr lvl="0"/>
            <a:r>
              <a:rPr lang="en-US" sz="2800" dirty="0"/>
              <a:t>Aish San Diego</a:t>
            </a:r>
          </a:p>
          <a:p>
            <a:pPr lvl="0"/>
            <a:r>
              <a:rPr lang="en-US" sz="2800" dirty="0"/>
              <a:t>Camp Mountain Chai</a:t>
            </a:r>
          </a:p>
          <a:p>
            <a:pPr lvl="0"/>
            <a:r>
              <a:rPr lang="en-US" sz="2800" dirty="0"/>
              <a:t>Chabad of Downtown</a:t>
            </a:r>
          </a:p>
          <a:p>
            <a:pPr lvl="0"/>
            <a:r>
              <a:rPr lang="en-US" sz="2800" dirty="0"/>
              <a:t>Chabad of La Costa</a:t>
            </a:r>
          </a:p>
          <a:p>
            <a:pPr lvl="0"/>
            <a:r>
              <a:rPr lang="en-US" sz="2800" dirty="0"/>
              <a:t>Chabad of San Diego County</a:t>
            </a:r>
          </a:p>
          <a:p>
            <a:pPr lvl="0"/>
            <a:r>
              <a:rPr lang="en-US" sz="2800" dirty="0"/>
              <a:t>Chabad of University City</a:t>
            </a:r>
          </a:p>
          <a:p>
            <a:pPr lvl="0"/>
            <a:r>
              <a:rPr lang="en-US" sz="2800" dirty="0"/>
              <a:t>Chabad Youth Action    Movement</a:t>
            </a:r>
          </a:p>
          <a:p>
            <a:pPr lvl="0"/>
            <a:r>
              <a:rPr lang="en-US" sz="2800" dirty="0"/>
              <a:t>Coastal Roots Farm</a:t>
            </a:r>
          </a:p>
          <a:p>
            <a:pPr lvl="0"/>
            <a:r>
              <a:rPr lang="en-US" sz="2800" dirty="0"/>
              <a:t>Congregation Beth Am</a:t>
            </a:r>
          </a:p>
          <a:p>
            <a:pPr lvl="0"/>
            <a:r>
              <a:rPr lang="en-US" sz="2800" dirty="0"/>
              <a:t>Congregation Beth El</a:t>
            </a:r>
          </a:p>
          <a:p>
            <a:pPr lvl="0"/>
            <a:r>
              <a:rPr lang="en-US" sz="2800" dirty="0"/>
              <a:t>Congregation Beth Israel</a:t>
            </a:r>
          </a:p>
          <a:p>
            <a:pPr lvl="0"/>
            <a:r>
              <a:rPr lang="en-US" sz="2800" dirty="0"/>
              <a:t>Congregation Dor Hadash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A700D2-6087-47B5-BEF1-F8D5EA6B393C}"/>
              </a:ext>
            </a:extLst>
          </p:cNvPr>
          <p:cNvSpPr txBox="1"/>
          <p:nvPr/>
        </p:nvSpPr>
        <p:spPr>
          <a:xfrm>
            <a:off x="5791200" y="2569464"/>
            <a:ext cx="6019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/>
              <a:t>Friends of the Israel Defense Forces</a:t>
            </a:r>
          </a:p>
          <a:p>
            <a:pPr lvl="0"/>
            <a:r>
              <a:rPr lang="en-US" sz="2800" dirty="0"/>
              <a:t>Havurah Shir Ha Yam</a:t>
            </a:r>
          </a:p>
          <a:p>
            <a:pPr lvl="0"/>
            <a:r>
              <a:rPr lang="en-US" sz="2800" dirty="0"/>
              <a:t>Hillel of San Diego</a:t>
            </a:r>
          </a:p>
          <a:p>
            <a:pPr lvl="0"/>
            <a:r>
              <a:rPr lang="en-US" sz="2800" dirty="0"/>
              <a:t>IAC- Israeli American Council</a:t>
            </a:r>
          </a:p>
          <a:p>
            <a:pPr lvl="0"/>
            <a:r>
              <a:rPr lang="en-US" sz="2800" dirty="0"/>
              <a:t>Jewish Collaborative of San Diego</a:t>
            </a:r>
          </a:p>
          <a:p>
            <a:pPr lvl="0"/>
            <a:r>
              <a:rPr lang="en-US" sz="2800" dirty="0"/>
              <a:t>Jewish Community Foundation of San Diego</a:t>
            </a:r>
          </a:p>
          <a:p>
            <a:pPr lvl="0"/>
            <a:r>
              <a:rPr lang="en-US" sz="2800" dirty="0"/>
              <a:t>Jewish Family Service of San Diego</a:t>
            </a:r>
          </a:p>
          <a:p>
            <a:pPr lvl="0"/>
            <a:r>
              <a:rPr lang="en-US" sz="2800" dirty="0"/>
              <a:t>Jewish Federation of San Diego County</a:t>
            </a:r>
          </a:p>
          <a:p>
            <a:pPr lvl="0"/>
            <a:r>
              <a:rPr lang="en-US" sz="2800" dirty="0"/>
              <a:t>Jewish National Fund</a:t>
            </a:r>
          </a:p>
          <a:p>
            <a:pPr lvl="0"/>
            <a:r>
              <a:rPr lang="en-US" sz="2800" dirty="0"/>
              <a:t>Ken Jewish Community</a:t>
            </a:r>
          </a:p>
          <a:p>
            <a:pPr lvl="0"/>
            <a:r>
              <a:rPr lang="en-US" sz="2800" dirty="0"/>
              <a:t>Kindness Initiative</a:t>
            </a:r>
          </a:p>
          <a:p>
            <a:pPr lvl="0"/>
            <a:r>
              <a:rPr lang="en-US" sz="2800" dirty="0"/>
              <a:t>Kollel San Diego</a:t>
            </a:r>
          </a:p>
          <a:p>
            <a:pPr lvl="0"/>
            <a:r>
              <a:rPr lang="en-US" sz="2800" dirty="0"/>
              <a:t>Lawrence Family Jewish Community Center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BD9B78-04AD-7F2F-6E88-6057568B046C}"/>
              </a:ext>
            </a:extLst>
          </p:cNvPr>
          <p:cNvSpPr txBox="1"/>
          <p:nvPr/>
        </p:nvSpPr>
        <p:spPr>
          <a:xfrm>
            <a:off x="11658600" y="2552699"/>
            <a:ext cx="57912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/>
              <a:t>Leichtag Foundation / The Hive</a:t>
            </a:r>
          </a:p>
          <a:p>
            <a:pPr lvl="0"/>
            <a:r>
              <a:rPr lang="en-US" sz="2800" dirty="0"/>
              <a:t>Ohr Shalom Synagogue</a:t>
            </a:r>
          </a:p>
          <a:p>
            <a:pPr lvl="0"/>
            <a:r>
              <a:rPr lang="en-US" sz="2800" dirty="0" err="1"/>
              <a:t>PeerK12</a:t>
            </a:r>
            <a:endParaRPr lang="en-US" sz="2800" dirty="0"/>
          </a:p>
          <a:p>
            <a:pPr lvl="0"/>
            <a:r>
              <a:rPr lang="en-US" sz="2800" dirty="0"/>
              <a:t>San Diego Hebrew Day</a:t>
            </a:r>
          </a:p>
          <a:p>
            <a:pPr lvl="0"/>
            <a:r>
              <a:rPr lang="en-US" sz="2800" dirty="0"/>
              <a:t>San Diego Jewish Academy</a:t>
            </a:r>
          </a:p>
          <a:p>
            <a:pPr lvl="0"/>
            <a:r>
              <a:rPr lang="en-US" sz="2800" dirty="0"/>
              <a:t>San Diego Jewish Experience</a:t>
            </a:r>
          </a:p>
          <a:p>
            <a:pPr lvl="0"/>
            <a:r>
              <a:rPr lang="en-US" sz="2800" dirty="0"/>
              <a:t>Seacrest Village Retirement Communities</a:t>
            </a:r>
          </a:p>
          <a:p>
            <a:pPr lvl="0"/>
            <a:r>
              <a:rPr lang="en-US" sz="2800" dirty="0"/>
              <a:t>Southern California Yeshiva High School</a:t>
            </a:r>
          </a:p>
          <a:p>
            <a:pPr lvl="0"/>
            <a:r>
              <a:rPr lang="en-US" sz="2800" dirty="0"/>
              <a:t>Temple Adat Shalom</a:t>
            </a:r>
          </a:p>
          <a:p>
            <a:pPr lvl="0"/>
            <a:r>
              <a:rPr lang="en-US" sz="2800" dirty="0"/>
              <a:t>Temple Beth Sholom</a:t>
            </a:r>
          </a:p>
          <a:p>
            <a:pPr lvl="0"/>
            <a:r>
              <a:rPr lang="en-US" sz="2800" dirty="0"/>
              <a:t>Temple Emanu-El</a:t>
            </a:r>
          </a:p>
          <a:p>
            <a:pPr lvl="0"/>
            <a:r>
              <a:rPr lang="en-US" sz="2800" dirty="0"/>
              <a:t>Temple Solel</a:t>
            </a:r>
          </a:p>
          <a:p>
            <a:pPr lvl="0"/>
            <a:r>
              <a:rPr lang="en-US" sz="2800" dirty="0"/>
              <a:t>Young Israel of San Diego</a:t>
            </a:r>
          </a:p>
        </p:txBody>
      </p:sp>
    </p:spTree>
    <p:extLst>
      <p:ext uri="{BB962C8B-B14F-4D97-AF65-F5344CB8AC3E}">
        <p14:creationId xmlns:p14="http://schemas.microsoft.com/office/powerpoint/2010/main" val="3764094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8DF183DF0FCF46A3D3D3882734BE23" ma:contentTypeVersion="17" ma:contentTypeDescription="Create a new document." ma:contentTypeScope="" ma:versionID="6804a3bcc03979e7cbc0e5238c101434">
  <xsd:schema xmlns:xsd="http://www.w3.org/2001/XMLSchema" xmlns:xs="http://www.w3.org/2001/XMLSchema" xmlns:p="http://schemas.microsoft.com/office/2006/metadata/properties" xmlns:ns2="fe99b7de-ba68-4b1b-8077-de7e10ffff9b" xmlns:ns3="51652577-62fe-4688-ab40-d8a85f407ecb" targetNamespace="http://schemas.microsoft.com/office/2006/metadata/properties" ma:root="true" ma:fieldsID="8824861db9354030434956a702c519bb" ns2:_="" ns3:_="">
    <xsd:import namespace="fe99b7de-ba68-4b1b-8077-de7e10ffff9b"/>
    <xsd:import namespace="51652577-62fe-4688-ab40-d8a85f407e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99b7de-ba68-4b1b-8077-de7e10ffff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b24745c-a4a3-464b-8537-f38be9ce11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52577-62fe-4688-ab40-d8a85f407ec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a595421-f585-4d8b-8c17-a072945f12dc}" ma:internalName="TaxCatchAll" ma:showField="CatchAllData" ma:web="51652577-62fe-4688-ab40-d8a85f407e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e99b7de-ba68-4b1b-8077-de7e10ffff9b">
      <Terms xmlns="http://schemas.microsoft.com/office/infopath/2007/PartnerControls"/>
    </lcf76f155ced4ddcb4097134ff3c332f>
    <TaxCatchAll xmlns="51652577-62fe-4688-ab40-d8a85f407ecb" xsi:nil="true"/>
  </documentManagement>
</p:properties>
</file>

<file path=customXml/itemProps1.xml><?xml version="1.0" encoding="utf-8"?>
<ds:datastoreItem xmlns:ds="http://schemas.openxmlformats.org/officeDocument/2006/customXml" ds:itemID="{105B9811-5DC8-462D-BB22-594DF2672A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99b7de-ba68-4b1b-8077-de7e10ffff9b"/>
    <ds:schemaRef ds:uri="51652577-62fe-4688-ab40-d8a85f407e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A5AB8FB-259B-4C93-9650-2671C2B6C3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7552E-CBCF-4F28-99FE-F48063CAAEC6}">
  <ds:schemaRefs>
    <ds:schemaRef ds:uri="http://schemas.microsoft.com/office/infopath/2007/PartnerControls"/>
    <ds:schemaRef ds:uri="51652577-62fe-4688-ab40-d8a85f407ecb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fe99b7de-ba68-4b1b-8077-de7e10ffff9b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7148</TotalTime>
  <Words>677</Words>
  <Application>Microsoft Office PowerPoint</Application>
  <PresentationFormat>Custom</PresentationFormat>
  <Paragraphs>200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Instrument Sans Medium</vt:lpstr>
      <vt:lpstr>Calibri</vt:lpstr>
      <vt:lpstr>Outfit 1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Blueprint Staff Slides</dc:title>
  <dc:creator>Julie Gordon</dc:creator>
  <cp:lastModifiedBy>Henri Migala</cp:lastModifiedBy>
  <cp:revision>6</cp:revision>
  <cp:lastPrinted>2025-08-20T20:45:41Z</cp:lastPrinted>
  <dcterms:created xsi:type="dcterms:W3CDTF">2006-08-16T00:00:00Z</dcterms:created>
  <dcterms:modified xsi:type="dcterms:W3CDTF">2025-08-20T21:12:50Z</dcterms:modified>
  <dc:identifier>DAGuxONKPfo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0x010100088DF183DF0FCF46A3D3D3882734BE23</vt:lpwstr>
  </property>
</Properties>
</file>